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75" r:id="rId16"/>
    <p:sldId id="376" r:id="rId17"/>
    <p:sldId id="350" r:id="rId18"/>
    <p:sldId id="373" r:id="rId19"/>
    <p:sldId id="335" r:id="rId20"/>
    <p:sldId id="336" r:id="rId21"/>
    <p:sldId id="377" r:id="rId22"/>
    <p:sldId id="338" r:id="rId23"/>
    <p:sldId id="369" r:id="rId24"/>
    <p:sldId id="370" r:id="rId25"/>
    <p:sldId id="366" r:id="rId26"/>
    <p:sldId id="361" r:id="rId27"/>
    <p:sldId id="314" r:id="rId28"/>
    <p:sldId id="317" r:id="rId29"/>
    <p:sldId id="348" r:id="rId30"/>
    <p:sldId id="368" r:id="rId31"/>
    <p:sldId id="358" r:id="rId32"/>
    <p:sldId id="343" r:id="rId33"/>
    <p:sldId id="354" r:id="rId34"/>
    <p:sldId id="346" r:id="rId35"/>
    <p:sldId id="347" r:id="rId36"/>
    <p:sldId id="340" r:id="rId37"/>
    <p:sldId id="35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75"/>
            <p14:sldId id="376"/>
            <p14:sldId id="35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69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68"/>
            <p14:sldId id="358"/>
            <p14:sldId id="343"/>
            <p14:sldId id="354"/>
            <p14:sldId id="346"/>
            <p14:sldId id="347"/>
            <p14:sldId id="340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00A6D6"/>
    <a:srgbClr val="2E8AA2"/>
    <a:srgbClr val="D6320B"/>
    <a:srgbClr val="98DAEC"/>
    <a:srgbClr val="42BBDD"/>
    <a:srgbClr val="D69C0B"/>
    <a:srgbClr val="AE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8" autoAdjust="0"/>
    <p:restoredTop sz="85899" autoAdjust="0"/>
  </p:normalViewPr>
  <p:slideViewPr>
    <p:cSldViewPr snapToGrid="0">
      <p:cViewPr varScale="1">
        <p:scale>
          <a:sx n="91" d="100"/>
          <a:sy n="91" d="100"/>
        </p:scale>
        <p:origin x="102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02/06/2020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02/06/2020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sufficient test is close to the necessary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544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2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21" Type="http://schemas.openxmlformats.org/officeDocument/2006/relationships/image" Target="../media/image210.png"/><Relationship Id="rId7" Type="http://schemas.openxmlformats.org/officeDocument/2006/relationships/image" Target="../media/image69.png"/><Relationship Id="rId12" Type="http://schemas.openxmlformats.org/officeDocument/2006/relationships/image" Target="../media/image130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7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230.png"/><Relationship Id="rId10" Type="http://schemas.openxmlformats.org/officeDocument/2006/relationships/image" Target="../media/image72.png"/><Relationship Id="rId19" Type="http://schemas.openxmlformats.org/officeDocument/2006/relationships/image" Target="../media/image180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5.png"/><Relationship Id="rId22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65435" y="6538914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196159" y="653891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[4]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6340924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3889248" y="1287782"/>
            <a:ext cx="4413504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 in 1982</a:t>
            </a:r>
            <a:r>
              <a:rPr lang="en-GB" sz="2400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4196159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791094" y="2594147"/>
            <a:ext cx="5160365" cy="3371453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5" y="2632741"/>
              <a:ext cx="3449273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1080179" y="4608591"/>
            <a:ext cx="4625020" cy="1128193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1080179" y="3283024"/>
            <a:ext cx="4625020" cy="1134755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DC1A6-E59E-418F-860A-0197B7343CAD}"/>
              </a:ext>
            </a:extLst>
          </p:cNvPr>
          <p:cNvGrpSpPr/>
          <p:nvPr/>
        </p:nvGrpSpPr>
        <p:grpSpPr>
          <a:xfrm>
            <a:off x="6240542" y="2594147"/>
            <a:ext cx="5160364" cy="3371453"/>
            <a:chOff x="6358387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358387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358387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7036960" y="2632741"/>
              <a:ext cx="3803220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CCFF7A-50BF-4E97-BE92-6E8A6536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2245" y="3643848"/>
              <a:ext cx="2412648" cy="183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1283597" y="3706031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Job-level fixed-priority</a:t>
            </a:r>
            <a:r>
              <a:rPr lang="en-GB" sz="2000" baseline="30000" dirty="0">
                <a:solidFill>
                  <a:schemeClr val="bg1"/>
                </a:solidFill>
              </a:rPr>
              <a:t>[2]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Earliest deadline first</a:t>
            </a:r>
            <a:r>
              <a:rPr lang="en-GB" sz="2000" baseline="30000" dirty="0">
                <a:solidFill>
                  <a:schemeClr val="bg1"/>
                </a:solidFill>
              </a:rPr>
              <a:t>[3]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1219708" y="5045488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Optimal for rigid gang (DP-Fair)</a:t>
            </a:r>
            <a:r>
              <a:rPr lang="en-GB" sz="2000" baseline="30000" dirty="0">
                <a:solidFill>
                  <a:schemeClr val="bg1"/>
                </a:solidFill>
              </a:rPr>
              <a:t>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Moldable gang</a:t>
            </a:r>
            <a:r>
              <a:rPr lang="en-GB" sz="2000" baseline="30000" dirty="0">
                <a:solidFill>
                  <a:schemeClr val="bg1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7"/>
            <a:ext cx="2572173" cy="3538369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5"/>
            <a:ext cx="2572173" cy="3538372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7"/>
            <a:ext cx="2572173" cy="3538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6357" y="2660357"/>
            <a:ext cx="2572173" cy="35564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559301"/>
                <a:ext cx="6049553" cy="4525615"/>
              </a:xfrm>
            </p:spPr>
            <p:txBody>
              <a:bodyPr/>
              <a:lstStyle/>
              <a:p>
                <a:r>
                  <a:rPr lang="en-GB" dirty="0"/>
                  <a:t>Exploring more states</a:t>
                </a:r>
              </a:p>
              <a:p>
                <a:pPr marL="357188" lvl="1" indent="-177800">
                  <a:buFont typeface="Calibri" panose="020F0502020204030204" pitchFamily="34" charset="0"/>
                  <a:buChar char=" "/>
                </a:pPr>
                <a:r>
                  <a:rPr lang="en-GB" dirty="0">
                    <a:solidFill>
                      <a:srgbClr val="00B050"/>
                    </a:solidFill>
                  </a:rPr>
                  <a:t>👍 </a:t>
                </a:r>
                <a:r>
                  <a:rPr lang="en-GB" dirty="0"/>
                  <a:t>Is </a:t>
                </a:r>
                <a:r>
                  <a:rPr lang="en-GB" dirty="0">
                    <a:solidFill>
                      <a:srgbClr val="C00000"/>
                    </a:solidFill>
                  </a:rPr>
                  <a:t>safe</a:t>
                </a:r>
                <a:r>
                  <a:rPr lang="en-GB" dirty="0"/>
                  <a:t>, does not make analysis invalid</a:t>
                </a:r>
              </a:p>
              <a:p>
                <a:pPr marL="357188" lvl="1" indent="-227013">
                  <a:buFont typeface="Calibri" panose="020F0502020204030204" pitchFamily="34" charset="0"/>
                  <a:buChar char=" "/>
                </a:pPr>
                <a:r>
                  <a:rPr lang="en-GB" dirty="0">
                    <a:solidFill>
                      <a:srgbClr val="FF0000"/>
                    </a:solidFill>
                  </a:rPr>
                  <a:t>👎 </a:t>
                </a:r>
                <a:r>
                  <a:rPr lang="en-GB" dirty="0">
                    <a:solidFill>
                      <a:srgbClr val="C00000"/>
                    </a:solidFill>
                  </a:rPr>
                  <a:t>Slower</a:t>
                </a:r>
                <a:r>
                  <a:rPr lang="en-GB" dirty="0"/>
                  <a:t> and more </a:t>
                </a:r>
                <a:r>
                  <a:rPr lang="en-GB" dirty="0">
                    <a:solidFill>
                      <a:srgbClr val="C00000"/>
                    </a:solidFill>
                  </a:rPr>
                  <a:t>pessimistic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r>
                  <a:rPr lang="en-GB" dirty="0"/>
                  <a:t>Proofs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559301"/>
                <a:ext cx="6049553" cy="4525615"/>
              </a:xfrm>
              <a:blipFill>
                <a:blip r:embed="rId2"/>
                <a:stretch>
                  <a:fillRect l="-1712" t="-2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05" y="1558925"/>
            <a:ext cx="3273390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>
            <a:cxnSpLocks/>
          </p:cNvCxnSpPr>
          <p:nvPr/>
        </p:nvCxnSpPr>
        <p:spPr>
          <a:xfrm flipH="1">
            <a:off x="9524144" y="4119937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524144" y="4119937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2C5D4C-95D1-4046-BF5E-259878CB34BA}"/>
              </a:ext>
            </a:extLst>
          </p:cNvPr>
          <p:cNvCxnSpPr>
            <a:cxnSpLocks/>
          </p:cNvCxnSpPr>
          <p:nvPr/>
        </p:nvCxnSpPr>
        <p:spPr>
          <a:xfrm flipH="1">
            <a:off x="9524144" y="192360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BD422A-2AB3-4E1D-A9B4-EFA4DC42F07B}"/>
              </a:ext>
            </a:extLst>
          </p:cNvPr>
          <p:cNvCxnSpPr>
            <a:cxnSpLocks/>
          </p:cNvCxnSpPr>
          <p:nvPr/>
        </p:nvCxnSpPr>
        <p:spPr>
          <a:xfrm>
            <a:off x="9524144" y="192360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analysis’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229578" cy="365125"/>
          </a:xfrm>
        </p:spPr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5" name="gang_empty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7" y="1028232"/>
            <a:ext cx="6003051" cy="4721972"/>
          </a:xfrm>
          <a:prstGeom prst="rect">
            <a:avLst/>
          </a:prstGeom>
        </p:spPr>
      </p:pic>
      <p:pic>
        <p:nvPicPr>
          <p:cNvPr id="15" name="gang_necessary">
            <a:extLst>
              <a:ext uri="{FF2B5EF4-FFF2-40B4-BE49-F238E27FC236}">
                <a16:creationId xmlns:a16="http://schemas.microsoft.com/office/drawing/2014/main" id="{C634C195-924A-4907-8D9A-36173B61C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5" y="1028232"/>
            <a:ext cx="6003050" cy="4721972"/>
          </a:xfrm>
          <a:prstGeom prst="rect">
            <a:avLst/>
          </a:prstGeom>
        </p:spPr>
      </p:pic>
      <p:pic>
        <p:nvPicPr>
          <p:cNvPr id="12" name="gang_no_precedence">
            <a:extLst>
              <a:ext uri="{FF2B5EF4-FFF2-40B4-BE49-F238E27FC236}">
                <a16:creationId xmlns:a16="http://schemas.microsoft.com/office/drawing/2014/main" id="{544ED4D1-D83C-4913-B5C2-EA94935F3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"/>
          <a:stretch/>
        </p:blipFill>
        <p:spPr>
          <a:xfrm>
            <a:off x="5350742" y="1033295"/>
            <a:ext cx="6003050" cy="4716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05646-A6A1-4859-BC77-41FFA7FC79B3}"/>
              </a:ext>
            </a:extLst>
          </p:cNvPr>
          <p:cNvSpPr txBox="1"/>
          <p:nvPr/>
        </p:nvSpPr>
        <p:spPr>
          <a:xfrm>
            <a:off x="606938" y="3063240"/>
            <a:ext cx="4217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processors: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tasks: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Execution-time variation: 25%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Segments per task: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37A66-B733-488E-A477-9EBA2C108C1B}"/>
              </a:ext>
            </a:extLst>
          </p:cNvPr>
          <p:cNvSpPr txBox="1"/>
          <p:nvPr/>
        </p:nvSpPr>
        <p:spPr>
          <a:xfrm rot="16200000">
            <a:off x="4278221" y="319576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5847-61CB-4C31-8D4B-E3053986E113}"/>
              </a:ext>
            </a:extLst>
          </p:cNvPr>
          <p:cNvSpPr txBox="1"/>
          <p:nvPr/>
        </p:nvSpPr>
        <p:spPr>
          <a:xfrm>
            <a:off x="7705800" y="584101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EF00C-1B3B-4CB2-8033-85ED2AAB0298}"/>
              </a:ext>
            </a:extLst>
          </p:cNvPr>
          <p:cNvSpPr txBox="1"/>
          <p:nvPr/>
        </p:nvSpPr>
        <p:spPr>
          <a:xfrm>
            <a:off x="961221" y="1566911"/>
            <a:ext cx="3673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All task sets pass </a:t>
            </a:r>
            <a:r>
              <a:rPr lang="en-GB" sz="2400" dirty="0"/>
              <a:t>necessary</a:t>
            </a:r>
            <a:r>
              <a:rPr lang="en-GB" sz="2000" dirty="0"/>
              <a:t> test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7B116A-776F-463D-BA02-4D3987C6132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635062" y="1379916"/>
            <a:ext cx="1156138" cy="4178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526FC54-02D2-4D98-AE9E-632197DC4F6B}"/>
              </a:ext>
            </a:extLst>
          </p:cNvPr>
          <p:cNvSpPr/>
          <p:nvPr/>
        </p:nvSpPr>
        <p:spPr>
          <a:xfrm>
            <a:off x="5863590" y="1287779"/>
            <a:ext cx="5238320" cy="4294505"/>
          </a:xfrm>
          <a:custGeom>
            <a:avLst/>
            <a:gdLst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60320 w 5234940"/>
              <a:gd name="connsiteY3" fmla="*/ 510540 h 4152900"/>
              <a:gd name="connsiteX4" fmla="*/ 3429000 w 5234940"/>
              <a:gd name="connsiteY4" fmla="*/ 1219200 h 4152900"/>
              <a:gd name="connsiteX5" fmla="*/ 4320540 w 5234940"/>
              <a:gd name="connsiteY5" fmla="*/ 2164080 h 4152900"/>
              <a:gd name="connsiteX6" fmla="*/ 5204460 w 5234940"/>
              <a:gd name="connsiteY6" fmla="*/ 260604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60320 w 5234940"/>
              <a:gd name="connsiteY3" fmla="*/ 510540 h 4152900"/>
              <a:gd name="connsiteX4" fmla="*/ 3429000 w 5234940"/>
              <a:gd name="connsiteY4" fmla="*/ 1219200 h 4152900"/>
              <a:gd name="connsiteX5" fmla="*/ 4320540 w 5234940"/>
              <a:gd name="connsiteY5" fmla="*/ 2164080 h 4152900"/>
              <a:gd name="connsiteX6" fmla="*/ 5223510 w 5234940"/>
              <a:gd name="connsiteY6" fmla="*/ 260604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60320 w 5234940"/>
              <a:gd name="connsiteY3" fmla="*/ 510540 h 4152900"/>
              <a:gd name="connsiteX4" fmla="*/ 3429000 w 5234940"/>
              <a:gd name="connsiteY4" fmla="*/ 1219200 h 4152900"/>
              <a:gd name="connsiteX5" fmla="*/ 4320540 w 5234940"/>
              <a:gd name="connsiteY5" fmla="*/ 2164080 h 4152900"/>
              <a:gd name="connsiteX6" fmla="*/ 5226685 w 5234940"/>
              <a:gd name="connsiteY6" fmla="*/ 251079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60320 w 5234940"/>
              <a:gd name="connsiteY3" fmla="*/ 510540 h 4152900"/>
              <a:gd name="connsiteX4" fmla="*/ 3429000 w 5234940"/>
              <a:gd name="connsiteY4" fmla="*/ 1219200 h 4152900"/>
              <a:gd name="connsiteX5" fmla="*/ 4307840 w 5234940"/>
              <a:gd name="connsiteY5" fmla="*/ 2059305 h 4152900"/>
              <a:gd name="connsiteX6" fmla="*/ 5226685 w 5234940"/>
              <a:gd name="connsiteY6" fmla="*/ 251079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60320 w 5234940"/>
              <a:gd name="connsiteY3" fmla="*/ 510540 h 4152900"/>
              <a:gd name="connsiteX4" fmla="*/ 3444875 w 5234940"/>
              <a:gd name="connsiteY4" fmla="*/ 1098550 h 4152900"/>
              <a:gd name="connsiteX5" fmla="*/ 4307840 w 5234940"/>
              <a:gd name="connsiteY5" fmla="*/ 2059305 h 4152900"/>
              <a:gd name="connsiteX6" fmla="*/ 5226685 w 5234940"/>
              <a:gd name="connsiteY6" fmla="*/ 251079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88895 w 5234940"/>
              <a:gd name="connsiteY3" fmla="*/ 437515 h 4152900"/>
              <a:gd name="connsiteX4" fmla="*/ 3444875 w 5234940"/>
              <a:gd name="connsiteY4" fmla="*/ 1098550 h 4152900"/>
              <a:gd name="connsiteX5" fmla="*/ 4307840 w 5234940"/>
              <a:gd name="connsiteY5" fmla="*/ 2059305 h 4152900"/>
              <a:gd name="connsiteX6" fmla="*/ 5226685 w 5234940"/>
              <a:gd name="connsiteY6" fmla="*/ 251079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1010 w 5234940"/>
              <a:gd name="connsiteY2" fmla="*/ 53975 h 4152900"/>
              <a:gd name="connsiteX3" fmla="*/ 2588895 w 5234940"/>
              <a:gd name="connsiteY3" fmla="*/ 437515 h 4152900"/>
              <a:gd name="connsiteX4" fmla="*/ 3444875 w 5234940"/>
              <a:gd name="connsiteY4" fmla="*/ 1098550 h 4152900"/>
              <a:gd name="connsiteX5" fmla="*/ 4307840 w 5234940"/>
              <a:gd name="connsiteY5" fmla="*/ 2059305 h 4152900"/>
              <a:gd name="connsiteX6" fmla="*/ 5226685 w 5234940"/>
              <a:gd name="connsiteY6" fmla="*/ 251079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66675 h 4219575"/>
              <a:gd name="connsiteX1" fmla="*/ 864870 w 5234940"/>
              <a:gd name="connsiteY1" fmla="*/ 0 h 4219575"/>
              <a:gd name="connsiteX2" fmla="*/ 1731010 w 5234940"/>
              <a:gd name="connsiteY2" fmla="*/ 120650 h 4219575"/>
              <a:gd name="connsiteX3" fmla="*/ 2588895 w 5234940"/>
              <a:gd name="connsiteY3" fmla="*/ 504190 h 4219575"/>
              <a:gd name="connsiteX4" fmla="*/ 3444875 w 5234940"/>
              <a:gd name="connsiteY4" fmla="*/ 1165225 h 4219575"/>
              <a:gd name="connsiteX5" fmla="*/ 4307840 w 5234940"/>
              <a:gd name="connsiteY5" fmla="*/ 2125980 h 4219575"/>
              <a:gd name="connsiteX6" fmla="*/ 5226685 w 5234940"/>
              <a:gd name="connsiteY6" fmla="*/ 2577465 h 4219575"/>
              <a:gd name="connsiteX7" fmla="*/ 5234940 w 5234940"/>
              <a:gd name="connsiteY7" fmla="*/ 4211955 h 4219575"/>
              <a:gd name="connsiteX8" fmla="*/ 0 w 5234940"/>
              <a:gd name="connsiteY8" fmla="*/ 4219575 h 4219575"/>
              <a:gd name="connsiteX9" fmla="*/ 7620 w 5234940"/>
              <a:gd name="connsiteY9" fmla="*/ 66675 h 4219575"/>
              <a:gd name="connsiteX0" fmla="*/ 0 w 5246370"/>
              <a:gd name="connsiteY0" fmla="*/ 0 h 4229100"/>
              <a:gd name="connsiteX1" fmla="*/ 876300 w 5246370"/>
              <a:gd name="connsiteY1" fmla="*/ 9525 h 4229100"/>
              <a:gd name="connsiteX2" fmla="*/ 1742440 w 5246370"/>
              <a:gd name="connsiteY2" fmla="*/ 130175 h 4229100"/>
              <a:gd name="connsiteX3" fmla="*/ 2600325 w 5246370"/>
              <a:gd name="connsiteY3" fmla="*/ 513715 h 4229100"/>
              <a:gd name="connsiteX4" fmla="*/ 3456305 w 5246370"/>
              <a:gd name="connsiteY4" fmla="*/ 1174750 h 4229100"/>
              <a:gd name="connsiteX5" fmla="*/ 4319270 w 5246370"/>
              <a:gd name="connsiteY5" fmla="*/ 2135505 h 4229100"/>
              <a:gd name="connsiteX6" fmla="*/ 5238115 w 5246370"/>
              <a:gd name="connsiteY6" fmla="*/ 2586990 h 4229100"/>
              <a:gd name="connsiteX7" fmla="*/ 5246370 w 5246370"/>
              <a:gd name="connsiteY7" fmla="*/ 4221480 h 4229100"/>
              <a:gd name="connsiteX8" fmla="*/ 11430 w 5246370"/>
              <a:gd name="connsiteY8" fmla="*/ 4229100 h 4229100"/>
              <a:gd name="connsiteX9" fmla="*/ 0 w 5246370"/>
              <a:gd name="connsiteY9" fmla="*/ 0 h 4229100"/>
              <a:gd name="connsiteX0" fmla="*/ 0 w 5238320"/>
              <a:gd name="connsiteY0" fmla="*/ 0 h 4294505"/>
              <a:gd name="connsiteX1" fmla="*/ 876300 w 5238320"/>
              <a:gd name="connsiteY1" fmla="*/ 9525 h 4294505"/>
              <a:gd name="connsiteX2" fmla="*/ 1742440 w 5238320"/>
              <a:gd name="connsiteY2" fmla="*/ 130175 h 4294505"/>
              <a:gd name="connsiteX3" fmla="*/ 2600325 w 5238320"/>
              <a:gd name="connsiteY3" fmla="*/ 513715 h 4294505"/>
              <a:gd name="connsiteX4" fmla="*/ 3456305 w 5238320"/>
              <a:gd name="connsiteY4" fmla="*/ 1174750 h 4294505"/>
              <a:gd name="connsiteX5" fmla="*/ 4319270 w 5238320"/>
              <a:gd name="connsiteY5" fmla="*/ 2135505 h 4294505"/>
              <a:gd name="connsiteX6" fmla="*/ 5238115 w 5238320"/>
              <a:gd name="connsiteY6" fmla="*/ 2586990 h 4294505"/>
              <a:gd name="connsiteX7" fmla="*/ 5217795 w 5238320"/>
              <a:gd name="connsiteY7" fmla="*/ 4294505 h 4294505"/>
              <a:gd name="connsiteX8" fmla="*/ 11430 w 5238320"/>
              <a:gd name="connsiteY8" fmla="*/ 4229100 h 4294505"/>
              <a:gd name="connsiteX9" fmla="*/ 0 w 5238320"/>
              <a:gd name="connsiteY9" fmla="*/ 0 h 4294505"/>
              <a:gd name="connsiteX0" fmla="*/ 0 w 5238320"/>
              <a:gd name="connsiteY0" fmla="*/ 0 h 4294505"/>
              <a:gd name="connsiteX1" fmla="*/ 876300 w 5238320"/>
              <a:gd name="connsiteY1" fmla="*/ 9525 h 4294505"/>
              <a:gd name="connsiteX2" fmla="*/ 1742440 w 5238320"/>
              <a:gd name="connsiteY2" fmla="*/ 130175 h 4294505"/>
              <a:gd name="connsiteX3" fmla="*/ 2600325 w 5238320"/>
              <a:gd name="connsiteY3" fmla="*/ 513715 h 4294505"/>
              <a:gd name="connsiteX4" fmla="*/ 3456305 w 5238320"/>
              <a:gd name="connsiteY4" fmla="*/ 1174750 h 4294505"/>
              <a:gd name="connsiteX5" fmla="*/ 4319270 w 5238320"/>
              <a:gd name="connsiteY5" fmla="*/ 2135505 h 4294505"/>
              <a:gd name="connsiteX6" fmla="*/ 5238115 w 5238320"/>
              <a:gd name="connsiteY6" fmla="*/ 2586990 h 4294505"/>
              <a:gd name="connsiteX7" fmla="*/ 5217795 w 5238320"/>
              <a:gd name="connsiteY7" fmla="*/ 4294505 h 4294505"/>
              <a:gd name="connsiteX8" fmla="*/ 5080 w 5238320"/>
              <a:gd name="connsiteY8" fmla="*/ 4289425 h 4294505"/>
              <a:gd name="connsiteX9" fmla="*/ 0 w 5238320"/>
              <a:gd name="connsiteY9" fmla="*/ 0 h 429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8320" h="4294505">
                <a:moveTo>
                  <a:pt x="0" y="0"/>
                </a:moveTo>
                <a:lnTo>
                  <a:pt x="876300" y="9525"/>
                </a:lnTo>
                <a:lnTo>
                  <a:pt x="1742440" y="130175"/>
                </a:lnTo>
                <a:lnTo>
                  <a:pt x="2600325" y="513715"/>
                </a:lnTo>
                <a:lnTo>
                  <a:pt x="3456305" y="1174750"/>
                </a:lnTo>
                <a:lnTo>
                  <a:pt x="4319270" y="2135505"/>
                </a:lnTo>
                <a:lnTo>
                  <a:pt x="5238115" y="2586990"/>
                </a:lnTo>
                <a:cubicBezTo>
                  <a:pt x="5240867" y="3131820"/>
                  <a:pt x="5215043" y="3749675"/>
                  <a:pt x="5217795" y="4294505"/>
                </a:cubicBezTo>
                <a:lnTo>
                  <a:pt x="5080" y="4289425"/>
                </a:lnTo>
                <a:cubicBezTo>
                  <a:pt x="3387" y="2859617"/>
                  <a:pt x="1693" y="1429808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A4AD13-105F-4F83-9B41-C32297D1A8A6}"/>
              </a:ext>
            </a:extLst>
          </p:cNvPr>
          <p:cNvSpPr txBox="1"/>
          <p:nvPr/>
        </p:nvSpPr>
        <p:spPr>
          <a:xfrm>
            <a:off x="6987728" y="3417183"/>
            <a:ext cx="1986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SCHEDULABLE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E854EBA-614F-4F6A-9E3B-6977EE16F5E3}"/>
              </a:ext>
            </a:extLst>
          </p:cNvPr>
          <p:cNvSpPr/>
          <p:nvPr/>
        </p:nvSpPr>
        <p:spPr>
          <a:xfrm>
            <a:off x="6877050" y="1262063"/>
            <a:ext cx="4233863" cy="2538412"/>
          </a:xfrm>
          <a:custGeom>
            <a:avLst/>
            <a:gdLst>
              <a:gd name="connsiteX0" fmla="*/ 4191000 w 4233863"/>
              <a:gd name="connsiteY0" fmla="*/ 28575 h 2538412"/>
              <a:gd name="connsiteX1" fmla="*/ 0 w 4233863"/>
              <a:gd name="connsiteY1" fmla="*/ 0 h 2538412"/>
              <a:gd name="connsiteX2" fmla="*/ 747713 w 4233863"/>
              <a:gd name="connsiteY2" fmla="*/ 76200 h 2538412"/>
              <a:gd name="connsiteX3" fmla="*/ 1633538 w 4233863"/>
              <a:gd name="connsiteY3" fmla="*/ 476250 h 2538412"/>
              <a:gd name="connsiteX4" fmla="*/ 2471738 w 4233863"/>
              <a:gd name="connsiteY4" fmla="*/ 1143000 h 2538412"/>
              <a:gd name="connsiteX5" fmla="*/ 3352800 w 4233863"/>
              <a:gd name="connsiteY5" fmla="*/ 2095500 h 2538412"/>
              <a:gd name="connsiteX6" fmla="*/ 4233863 w 4233863"/>
              <a:gd name="connsiteY6" fmla="*/ 2538412 h 2538412"/>
              <a:gd name="connsiteX7" fmla="*/ 4191000 w 4233863"/>
              <a:gd name="connsiteY7" fmla="*/ 28575 h 253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3863" h="2538412">
                <a:moveTo>
                  <a:pt x="4191000" y="28575"/>
                </a:moveTo>
                <a:lnTo>
                  <a:pt x="0" y="0"/>
                </a:lnTo>
                <a:lnTo>
                  <a:pt x="747713" y="76200"/>
                </a:lnTo>
                <a:lnTo>
                  <a:pt x="1633538" y="476250"/>
                </a:lnTo>
                <a:lnTo>
                  <a:pt x="2471738" y="1143000"/>
                </a:lnTo>
                <a:lnTo>
                  <a:pt x="3352800" y="2095500"/>
                </a:lnTo>
                <a:lnTo>
                  <a:pt x="4233863" y="2538412"/>
                </a:lnTo>
                <a:lnTo>
                  <a:pt x="4191000" y="285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C5AF4D-F80E-4E90-AE4F-D6951FC062BD}"/>
              </a:ext>
            </a:extLst>
          </p:cNvPr>
          <p:cNvSpPr txBox="1"/>
          <p:nvPr/>
        </p:nvSpPr>
        <p:spPr>
          <a:xfrm>
            <a:off x="9183256" y="1566911"/>
            <a:ext cx="171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UNKNOWN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8C37E7-0749-46DF-AFEC-54650D060E9F}"/>
              </a:ext>
            </a:extLst>
          </p:cNvPr>
          <p:cNvSpPr txBox="1"/>
          <p:nvPr/>
        </p:nvSpPr>
        <p:spPr>
          <a:xfrm>
            <a:off x="9348175" y="4605713"/>
            <a:ext cx="1762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This project (sufficient test)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621843-6ED4-4913-8934-E1E5AB0C26CA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0229544" y="3615559"/>
            <a:ext cx="0" cy="9901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5C8880-FB03-4139-9F05-91A64CC80726}"/>
              </a:ext>
            </a:extLst>
          </p:cNvPr>
          <p:cNvSpPr txBox="1"/>
          <p:nvPr/>
        </p:nvSpPr>
        <p:spPr>
          <a:xfrm>
            <a:off x="725213" y="5379351"/>
            <a:ext cx="409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  <p:bldP spid="32" grpId="0" animBg="1"/>
      <p:bldP spid="33" grpId="0"/>
      <p:bldP spid="34" grpId="0" animBg="1"/>
      <p:bldP spid="35" grpId="0"/>
      <p:bldP spid="21" grpId="0"/>
      <p:bldP spid="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2454"/>
            <a:ext cx="5093074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8400"/>
            <a:ext cx="5093074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4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4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87381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1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1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1" cy="20418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5127977" y="1173480"/>
            <a:ext cx="5712202" cy="45110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229578" cy="365125"/>
          </a:xfrm>
        </p:spPr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884017" y="1965284"/>
            <a:ext cx="696323" cy="81601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032062" y="1595952"/>
            <a:ext cx="109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6069106" y="4277038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78644" y="3191954"/>
            <a:ext cx="1003277" cy="10850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6878643" y="5768290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4041904" y="3076486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8413268" y="2682875"/>
            <a:ext cx="369332" cy="1536700"/>
            <a:chOff x="6317049" y="2549525"/>
            <a:chExt cx="369332" cy="153670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549525"/>
              <a:ext cx="0" cy="153670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77675" y="3115247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9040646" y="3781425"/>
            <a:ext cx="369332" cy="1330325"/>
            <a:chOff x="6317049" y="2789238"/>
            <a:chExt cx="369332" cy="133032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789238"/>
              <a:ext cx="0" cy="1330325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77675" y="3115247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33%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7773721" y="2247900"/>
            <a:ext cx="369332" cy="944054"/>
            <a:chOff x="6289416" y="3119946"/>
            <a:chExt cx="369332" cy="94405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3119946"/>
              <a:ext cx="0" cy="944054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0042" y="3322290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838199" y="1614992"/>
            <a:ext cx="38372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Evaluated in simulator</a:t>
            </a:r>
          </a:p>
          <a:p>
            <a:pPr marL="285750" indent="-285750">
              <a:spcAft>
                <a:spcPts val="24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3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4481163"/>
          </a:xfrm>
        </p:spPr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using SURFSara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8716" y="1416848"/>
            <a:ext cx="3063768" cy="42361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9303427" y="3804626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9303427" y="3804626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9303427" y="172756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9303427" y="172756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26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762438" y="1497649"/>
            <a:ext cx="4984988" cy="3936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26104" y="2002305"/>
            <a:ext cx="601792" cy="792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4302916" y="1632973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339960" y="4314059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49498" y="3228975"/>
            <a:ext cx="1003277" cy="1085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6608285" y="1507174"/>
            <a:ext cx="4892158" cy="3936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2172684" y="5538928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8027848" y="5577639"/>
            <a:ext cx="20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380970" y="310163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5135780" y="3101639"/>
            <a:ext cx="224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667"/>
            <a:ext cx="5146308" cy="1558736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9" y="3965099"/>
            <a:ext cx="5146305" cy="2113886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4910328" y="5022042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6338047" y="1562768"/>
            <a:ext cx="4873752" cy="734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6338047" y="2517518"/>
            <a:ext cx="4873752" cy="84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123357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700684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noProof="0" dirty="0"/>
              <a:t>More efficient synchronization</a:t>
            </a:r>
          </a:p>
          <a:p>
            <a:r>
              <a:rPr lang="en-GB" sz="2400" dirty="0"/>
              <a:t>Reduces variability in the execution</a:t>
            </a:r>
            <a:endParaRPr lang="en-GB" sz="2400" noProof="0" dirty="0"/>
          </a:p>
          <a:p>
            <a:r>
              <a:rPr lang="en-GB" sz="2400" noProof="0" dirty="0"/>
              <a:t>Avoids overhead when loading initial data</a:t>
            </a:r>
          </a:p>
          <a:p>
            <a:r>
              <a:rPr lang="en-GB" sz="2400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387" y="3907659"/>
            <a:ext cx="4064263" cy="2259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8572" y="3907659"/>
            <a:ext cx="4064262" cy="225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47344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24671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27094" y="4905473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3" y="3841924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501"/>
            <a:ext cx="6966170" cy="2560828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2"/>
            <a:ext cx="6966168" cy="2560827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497"/>
            <a:ext cx="6961686" cy="2559180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1"/>
            <a:ext cx="6966168" cy="2560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047747" y="2477574"/>
            <a:ext cx="3113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047746" y="1575146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492251" y="1805978"/>
            <a:ext cx="2555495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073649" y="2708406"/>
            <a:ext cx="974098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24BA1-C9D0-4D01-89A3-919918CA3F8A}"/>
              </a:ext>
            </a:extLst>
          </p:cNvPr>
          <p:cNvSpPr txBox="1"/>
          <p:nvPr/>
        </p:nvSpPr>
        <p:spPr>
          <a:xfrm>
            <a:off x="9047747" y="2015910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👍Flexibility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17295-3A7A-4B64-BFA4-A4B556FE687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610601" y="2246742"/>
            <a:ext cx="437146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10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468" y="3265724"/>
            <a:ext cx="6988525" cy="2529589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1209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1089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3076</TotalTime>
  <Words>2114</Words>
  <Application>Microsoft Office PowerPoint</Application>
  <PresentationFormat>Widescreen</PresentationFormat>
  <Paragraphs>775</Paragraphs>
  <Slides>37</Slides>
  <Notes>20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SAG analysis changes for gang</vt:lpstr>
      <vt:lpstr>SAG analysis changes for gang</vt:lpstr>
      <vt:lpstr>Our analysis’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Summary</vt:lpstr>
      <vt:lpstr>Next steps</vt:lpstr>
      <vt:lpstr>Questions?</vt:lpstr>
      <vt:lpstr>SAG analysis changes for gang</vt:lpstr>
      <vt:lpstr>How does SAG work?</vt:lpstr>
      <vt:lpstr>Why gang?</vt:lpstr>
      <vt:lpstr>Scheduling analysis state of the art </vt:lpstr>
      <vt:lpstr>Challenges encountered</vt:lpstr>
      <vt:lpstr>SAG for gang tasks</vt:lpstr>
      <vt:lpstr>Pessimism in precedence constraints</vt:lpstr>
      <vt:lpstr>Results JLFP vs ResG in simulator</vt:lpstr>
      <vt:lpstr>Pessimism in precedence constraints</vt:lpstr>
      <vt:lpstr>Pessimism in cores released</vt:lpstr>
      <vt:lpstr>Primary results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330</cp:revision>
  <dcterms:created xsi:type="dcterms:W3CDTF">2020-05-19T11:12:13Z</dcterms:created>
  <dcterms:modified xsi:type="dcterms:W3CDTF">2020-06-02T17:22:36Z</dcterms:modified>
</cp:coreProperties>
</file>